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media/image13.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2"/>
  </p:notesMasterIdLst>
  <p:sldIdLst>
    <p:sldId id="261" r:id="rId3"/>
    <p:sldId id="263" r:id="rId4"/>
    <p:sldId id="262" r:id="rId5"/>
    <p:sldId id="266" r:id="rId6"/>
    <p:sldId id="267" r:id="rId7"/>
    <p:sldId id="264" r:id="rId8"/>
    <p:sldId id="270" r:id="rId9"/>
    <p:sldId id="278" r:id="rId10"/>
    <p:sldId id="265" r:id="rId11"/>
    <p:sldId id="272" r:id="rId12"/>
    <p:sldId id="268" r:id="rId13"/>
    <p:sldId id="271" r:id="rId14"/>
    <p:sldId id="273" r:id="rId15"/>
    <p:sldId id="275" r:id="rId16"/>
    <p:sldId id="274" r:id="rId17"/>
    <p:sldId id="277" r:id="rId18"/>
    <p:sldId id="276" r:id="rId19"/>
    <p:sldId id="279" r:id="rId20"/>
    <p:sldId id="26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6331" autoAdjust="0"/>
  </p:normalViewPr>
  <p:slideViewPr>
    <p:cSldViewPr>
      <p:cViewPr>
        <p:scale>
          <a:sx n="80" d="100"/>
          <a:sy n="80" d="100"/>
        </p:scale>
        <p:origin x="-16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7BF98-B960-416B-BE0C-512D377422F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2022B183-34F9-46CE-9AB8-2AE623CBBA74}">
      <dgm:prSet phldrT="[Text]"/>
      <dgm:spPr/>
      <dgm:t>
        <a:bodyPr/>
        <a:lstStyle/>
        <a:p>
          <a:r>
            <a:rPr lang="en-US" dirty="0" smtClean="0"/>
            <a:t>Scholarship Spots</a:t>
          </a:r>
          <a:endParaRPr lang="en-US" dirty="0"/>
        </a:p>
      </dgm:t>
    </dgm:pt>
    <dgm:pt modelId="{CA4B245E-B18E-4C29-9C8D-4CB42AF0B594}" type="parTrans" cxnId="{F8DFED1A-B0F3-45E4-A68E-6232EEE2EACF}">
      <dgm:prSet/>
      <dgm:spPr/>
      <dgm:t>
        <a:bodyPr/>
        <a:lstStyle/>
        <a:p>
          <a:endParaRPr lang="en-US"/>
        </a:p>
      </dgm:t>
    </dgm:pt>
    <dgm:pt modelId="{DAE09222-48A2-4857-8405-5202008ADC8D}" type="sibTrans" cxnId="{F8DFED1A-B0F3-45E4-A68E-6232EEE2EACF}">
      <dgm:prSet/>
      <dgm:spPr/>
      <dgm:t>
        <a:bodyPr/>
        <a:lstStyle/>
        <a:p>
          <a:endParaRPr lang="en-US"/>
        </a:p>
      </dgm:t>
    </dgm:pt>
    <dgm:pt modelId="{C0B8CCB7-AC90-4ADB-B989-58AD9523E16B}">
      <dgm:prSet phldrT="[Text]"/>
      <dgm:spPr/>
      <dgm:t>
        <a:bodyPr/>
        <a:lstStyle/>
        <a:p>
          <a:r>
            <a:rPr lang="en-US" dirty="0" smtClean="0"/>
            <a:t>Junior Membership</a:t>
          </a:r>
          <a:endParaRPr lang="en-US" dirty="0"/>
        </a:p>
      </dgm:t>
    </dgm:pt>
    <dgm:pt modelId="{8A2EC43F-F232-4CFF-8DD6-3D1CA4252032}" type="parTrans" cxnId="{5893E77D-D0CE-4A39-ACC2-A610D0742ACA}">
      <dgm:prSet/>
      <dgm:spPr/>
      <dgm:t>
        <a:bodyPr/>
        <a:lstStyle/>
        <a:p>
          <a:endParaRPr lang="en-US"/>
        </a:p>
      </dgm:t>
    </dgm:pt>
    <dgm:pt modelId="{C4DF4518-487C-4136-B3BC-40E986985176}" type="sibTrans" cxnId="{5893E77D-D0CE-4A39-ACC2-A610D0742ACA}">
      <dgm:prSet/>
      <dgm:spPr/>
      <dgm:t>
        <a:bodyPr/>
        <a:lstStyle/>
        <a:p>
          <a:endParaRPr lang="en-US"/>
        </a:p>
      </dgm:t>
    </dgm:pt>
    <dgm:pt modelId="{6FECEF46-6A27-4B34-AD74-A97551C04B72}">
      <dgm:prSet phldrT="[Text]"/>
      <dgm:spPr/>
      <dgm:t>
        <a:bodyPr/>
        <a:lstStyle/>
        <a:p>
          <a:r>
            <a:rPr lang="en-US" dirty="0" smtClean="0"/>
            <a:t>Full Membership</a:t>
          </a:r>
          <a:endParaRPr lang="en-US" dirty="0"/>
        </a:p>
      </dgm:t>
    </dgm:pt>
    <dgm:pt modelId="{91A78DAD-5E5A-426B-B3EA-7D524B191D9B}" type="parTrans" cxnId="{DFF5AC60-AE93-48B1-93F9-219679D3E7A7}">
      <dgm:prSet/>
      <dgm:spPr/>
      <dgm:t>
        <a:bodyPr/>
        <a:lstStyle/>
        <a:p>
          <a:endParaRPr lang="en-US"/>
        </a:p>
      </dgm:t>
    </dgm:pt>
    <dgm:pt modelId="{D800D044-607D-4340-9900-98DEDA5BBA77}" type="sibTrans" cxnId="{DFF5AC60-AE93-48B1-93F9-219679D3E7A7}">
      <dgm:prSet/>
      <dgm:spPr/>
      <dgm:t>
        <a:bodyPr/>
        <a:lstStyle/>
        <a:p>
          <a:endParaRPr lang="en-US"/>
        </a:p>
      </dgm:t>
    </dgm:pt>
    <dgm:pt modelId="{63E3F6AF-9D24-4710-8F4D-CD160A4C4FE4}" type="pres">
      <dgm:prSet presAssocID="{0427BF98-B960-416B-BE0C-512D377422FA}" presName="rootnode" presStyleCnt="0">
        <dgm:presLayoutVars>
          <dgm:chMax/>
          <dgm:chPref/>
          <dgm:dir/>
          <dgm:animLvl val="lvl"/>
        </dgm:presLayoutVars>
      </dgm:prSet>
      <dgm:spPr/>
    </dgm:pt>
    <dgm:pt modelId="{86F7C9F8-BD50-4582-9C6F-47D0EF15BB8B}" type="pres">
      <dgm:prSet presAssocID="{2022B183-34F9-46CE-9AB8-2AE623CBBA74}" presName="composite" presStyleCnt="0"/>
      <dgm:spPr/>
    </dgm:pt>
    <dgm:pt modelId="{D60AD59D-14CD-46FD-A511-59C4BA00C2C7}" type="pres">
      <dgm:prSet presAssocID="{2022B183-34F9-46CE-9AB8-2AE623CBBA74}" presName="LShape" presStyleLbl="alignNode1" presStyleIdx="0" presStyleCnt="5"/>
      <dgm:spPr/>
    </dgm:pt>
    <dgm:pt modelId="{B2C14FCE-01D4-46F9-987C-048491C7C38C}" type="pres">
      <dgm:prSet presAssocID="{2022B183-34F9-46CE-9AB8-2AE623CBBA74}" presName="ParentText" presStyleLbl="revTx" presStyleIdx="0" presStyleCnt="3">
        <dgm:presLayoutVars>
          <dgm:chMax val="0"/>
          <dgm:chPref val="0"/>
          <dgm:bulletEnabled val="1"/>
        </dgm:presLayoutVars>
      </dgm:prSet>
      <dgm:spPr/>
    </dgm:pt>
    <dgm:pt modelId="{5C6B9AF3-627F-41C4-95B8-BEB2E8CBF85C}" type="pres">
      <dgm:prSet presAssocID="{2022B183-34F9-46CE-9AB8-2AE623CBBA74}" presName="Triangle" presStyleLbl="alignNode1" presStyleIdx="1" presStyleCnt="5"/>
      <dgm:spPr/>
    </dgm:pt>
    <dgm:pt modelId="{E9B077ED-DA32-4128-8D95-463389A8EAA4}" type="pres">
      <dgm:prSet presAssocID="{DAE09222-48A2-4857-8405-5202008ADC8D}" presName="sibTrans" presStyleCnt="0"/>
      <dgm:spPr/>
    </dgm:pt>
    <dgm:pt modelId="{16AD8E52-8507-4E4E-9021-7FA1A0BE413A}" type="pres">
      <dgm:prSet presAssocID="{DAE09222-48A2-4857-8405-5202008ADC8D}" presName="space" presStyleCnt="0"/>
      <dgm:spPr/>
    </dgm:pt>
    <dgm:pt modelId="{6953E13D-F221-46C9-9D53-AA5EACADFEC6}" type="pres">
      <dgm:prSet presAssocID="{C0B8CCB7-AC90-4ADB-B989-58AD9523E16B}" presName="composite" presStyleCnt="0"/>
      <dgm:spPr/>
    </dgm:pt>
    <dgm:pt modelId="{57B4A94B-784F-4B2F-A79F-9BD7DD87025A}" type="pres">
      <dgm:prSet presAssocID="{C0B8CCB7-AC90-4ADB-B989-58AD9523E16B}" presName="LShape" presStyleLbl="alignNode1" presStyleIdx="2" presStyleCnt="5"/>
      <dgm:spPr/>
    </dgm:pt>
    <dgm:pt modelId="{D200052D-7E7C-4DFD-A2DB-8FE2EFC40A1E}" type="pres">
      <dgm:prSet presAssocID="{C0B8CCB7-AC90-4ADB-B989-58AD9523E16B}" presName="ParentText" presStyleLbl="revTx" presStyleIdx="1" presStyleCnt="3">
        <dgm:presLayoutVars>
          <dgm:chMax val="0"/>
          <dgm:chPref val="0"/>
          <dgm:bulletEnabled val="1"/>
        </dgm:presLayoutVars>
      </dgm:prSet>
      <dgm:spPr/>
    </dgm:pt>
    <dgm:pt modelId="{F4C158E7-11EC-47EE-886F-08810BC12C1E}" type="pres">
      <dgm:prSet presAssocID="{C0B8CCB7-AC90-4ADB-B989-58AD9523E16B}" presName="Triangle" presStyleLbl="alignNode1" presStyleIdx="3" presStyleCnt="5"/>
      <dgm:spPr/>
    </dgm:pt>
    <dgm:pt modelId="{36BCCFAF-ECF3-4BAE-9B9A-0479CE6FBEE4}" type="pres">
      <dgm:prSet presAssocID="{C4DF4518-487C-4136-B3BC-40E986985176}" presName="sibTrans" presStyleCnt="0"/>
      <dgm:spPr/>
    </dgm:pt>
    <dgm:pt modelId="{44610A6A-8B98-4E76-B292-5031095BDE6D}" type="pres">
      <dgm:prSet presAssocID="{C4DF4518-487C-4136-B3BC-40E986985176}" presName="space" presStyleCnt="0"/>
      <dgm:spPr/>
    </dgm:pt>
    <dgm:pt modelId="{5FE018B0-7E87-40CF-B7AE-88E4F26DFC33}" type="pres">
      <dgm:prSet presAssocID="{6FECEF46-6A27-4B34-AD74-A97551C04B72}" presName="composite" presStyleCnt="0"/>
      <dgm:spPr/>
    </dgm:pt>
    <dgm:pt modelId="{3EF91B6B-1977-411C-9405-2C05CCD7E786}" type="pres">
      <dgm:prSet presAssocID="{6FECEF46-6A27-4B34-AD74-A97551C04B72}" presName="LShape" presStyleLbl="alignNode1" presStyleIdx="4" presStyleCnt="5"/>
      <dgm:spPr/>
    </dgm:pt>
    <dgm:pt modelId="{94135DAD-D4FF-4A5D-8D0D-4C0FA1FF63C7}" type="pres">
      <dgm:prSet presAssocID="{6FECEF46-6A27-4B34-AD74-A97551C04B72}" presName="ParentText" presStyleLbl="revTx" presStyleIdx="2" presStyleCnt="3">
        <dgm:presLayoutVars>
          <dgm:chMax val="0"/>
          <dgm:chPref val="0"/>
          <dgm:bulletEnabled val="1"/>
        </dgm:presLayoutVars>
      </dgm:prSet>
      <dgm:spPr/>
      <dgm:t>
        <a:bodyPr/>
        <a:lstStyle/>
        <a:p>
          <a:endParaRPr lang="en-US"/>
        </a:p>
      </dgm:t>
    </dgm:pt>
  </dgm:ptLst>
  <dgm:cxnLst>
    <dgm:cxn modelId="{6BFB6130-61D9-48A3-90CA-FA69BF24E3EA}" type="presOf" srcId="{C0B8CCB7-AC90-4ADB-B989-58AD9523E16B}" destId="{D200052D-7E7C-4DFD-A2DB-8FE2EFC40A1E}" srcOrd="0" destOrd="0" presId="urn:microsoft.com/office/officeart/2009/3/layout/StepUpProcess"/>
    <dgm:cxn modelId="{F8DFED1A-B0F3-45E4-A68E-6232EEE2EACF}" srcId="{0427BF98-B960-416B-BE0C-512D377422FA}" destId="{2022B183-34F9-46CE-9AB8-2AE623CBBA74}" srcOrd="0" destOrd="0" parTransId="{CA4B245E-B18E-4C29-9C8D-4CB42AF0B594}" sibTransId="{DAE09222-48A2-4857-8405-5202008ADC8D}"/>
    <dgm:cxn modelId="{5893E77D-D0CE-4A39-ACC2-A610D0742ACA}" srcId="{0427BF98-B960-416B-BE0C-512D377422FA}" destId="{C0B8CCB7-AC90-4ADB-B989-58AD9523E16B}" srcOrd="1" destOrd="0" parTransId="{8A2EC43F-F232-4CFF-8DD6-3D1CA4252032}" sibTransId="{C4DF4518-487C-4136-B3BC-40E986985176}"/>
    <dgm:cxn modelId="{136AF8CA-A5D1-4B4F-BA3F-5E23B9A1913D}" type="presOf" srcId="{0427BF98-B960-416B-BE0C-512D377422FA}" destId="{63E3F6AF-9D24-4710-8F4D-CD160A4C4FE4}" srcOrd="0" destOrd="0" presId="urn:microsoft.com/office/officeart/2009/3/layout/StepUpProcess"/>
    <dgm:cxn modelId="{17316F3C-ABD5-4F0B-AC81-CF67E2AB4CE4}" type="presOf" srcId="{6FECEF46-6A27-4B34-AD74-A97551C04B72}" destId="{94135DAD-D4FF-4A5D-8D0D-4C0FA1FF63C7}" srcOrd="0" destOrd="0" presId="urn:microsoft.com/office/officeart/2009/3/layout/StepUpProcess"/>
    <dgm:cxn modelId="{DFF5AC60-AE93-48B1-93F9-219679D3E7A7}" srcId="{0427BF98-B960-416B-BE0C-512D377422FA}" destId="{6FECEF46-6A27-4B34-AD74-A97551C04B72}" srcOrd="2" destOrd="0" parTransId="{91A78DAD-5E5A-426B-B3EA-7D524B191D9B}" sibTransId="{D800D044-607D-4340-9900-98DEDA5BBA77}"/>
    <dgm:cxn modelId="{44D94715-2095-4A98-B0FC-AC84905A58ED}" type="presOf" srcId="{2022B183-34F9-46CE-9AB8-2AE623CBBA74}" destId="{B2C14FCE-01D4-46F9-987C-048491C7C38C}" srcOrd="0" destOrd="0" presId="urn:microsoft.com/office/officeart/2009/3/layout/StepUpProcess"/>
    <dgm:cxn modelId="{0FA72F7A-CA8E-4042-A17A-03F6918DCCEF}" type="presParOf" srcId="{63E3F6AF-9D24-4710-8F4D-CD160A4C4FE4}" destId="{86F7C9F8-BD50-4582-9C6F-47D0EF15BB8B}" srcOrd="0" destOrd="0" presId="urn:microsoft.com/office/officeart/2009/3/layout/StepUpProcess"/>
    <dgm:cxn modelId="{35A897DF-1852-4A7C-974A-7636264B98F9}" type="presParOf" srcId="{86F7C9F8-BD50-4582-9C6F-47D0EF15BB8B}" destId="{D60AD59D-14CD-46FD-A511-59C4BA00C2C7}" srcOrd="0" destOrd="0" presId="urn:microsoft.com/office/officeart/2009/3/layout/StepUpProcess"/>
    <dgm:cxn modelId="{BDDAC669-B817-4F8A-9227-65D70CAF6AC1}" type="presParOf" srcId="{86F7C9F8-BD50-4582-9C6F-47D0EF15BB8B}" destId="{B2C14FCE-01D4-46F9-987C-048491C7C38C}" srcOrd="1" destOrd="0" presId="urn:microsoft.com/office/officeart/2009/3/layout/StepUpProcess"/>
    <dgm:cxn modelId="{634EC4D3-0E0D-4EE3-B294-055814AFBD7C}" type="presParOf" srcId="{86F7C9F8-BD50-4582-9C6F-47D0EF15BB8B}" destId="{5C6B9AF3-627F-41C4-95B8-BEB2E8CBF85C}" srcOrd="2" destOrd="0" presId="urn:microsoft.com/office/officeart/2009/3/layout/StepUpProcess"/>
    <dgm:cxn modelId="{C329B2AD-8620-4A22-9ECA-C5B60D02900A}" type="presParOf" srcId="{63E3F6AF-9D24-4710-8F4D-CD160A4C4FE4}" destId="{E9B077ED-DA32-4128-8D95-463389A8EAA4}" srcOrd="1" destOrd="0" presId="urn:microsoft.com/office/officeart/2009/3/layout/StepUpProcess"/>
    <dgm:cxn modelId="{765482BA-22BE-4DC1-9948-345B97B578A1}" type="presParOf" srcId="{E9B077ED-DA32-4128-8D95-463389A8EAA4}" destId="{16AD8E52-8507-4E4E-9021-7FA1A0BE413A}" srcOrd="0" destOrd="0" presId="urn:microsoft.com/office/officeart/2009/3/layout/StepUpProcess"/>
    <dgm:cxn modelId="{04002743-27EF-452D-9450-61DB9DD76F6D}" type="presParOf" srcId="{63E3F6AF-9D24-4710-8F4D-CD160A4C4FE4}" destId="{6953E13D-F221-46C9-9D53-AA5EACADFEC6}" srcOrd="2" destOrd="0" presId="urn:microsoft.com/office/officeart/2009/3/layout/StepUpProcess"/>
    <dgm:cxn modelId="{5031A01B-32C7-4D15-BC84-86BDA4C6D670}" type="presParOf" srcId="{6953E13D-F221-46C9-9D53-AA5EACADFEC6}" destId="{57B4A94B-784F-4B2F-A79F-9BD7DD87025A}" srcOrd="0" destOrd="0" presId="urn:microsoft.com/office/officeart/2009/3/layout/StepUpProcess"/>
    <dgm:cxn modelId="{D102FC91-A910-4926-9519-B4FB03A8E4BD}" type="presParOf" srcId="{6953E13D-F221-46C9-9D53-AA5EACADFEC6}" destId="{D200052D-7E7C-4DFD-A2DB-8FE2EFC40A1E}" srcOrd="1" destOrd="0" presId="urn:microsoft.com/office/officeart/2009/3/layout/StepUpProcess"/>
    <dgm:cxn modelId="{D7A75C51-DC5A-4C31-A015-7EEEACA75AF2}" type="presParOf" srcId="{6953E13D-F221-46C9-9D53-AA5EACADFEC6}" destId="{F4C158E7-11EC-47EE-886F-08810BC12C1E}" srcOrd="2" destOrd="0" presId="urn:microsoft.com/office/officeart/2009/3/layout/StepUpProcess"/>
    <dgm:cxn modelId="{056B4A69-F28C-4D08-8621-F7B8EC6F1BCC}" type="presParOf" srcId="{63E3F6AF-9D24-4710-8F4D-CD160A4C4FE4}" destId="{36BCCFAF-ECF3-4BAE-9B9A-0479CE6FBEE4}" srcOrd="3" destOrd="0" presId="urn:microsoft.com/office/officeart/2009/3/layout/StepUpProcess"/>
    <dgm:cxn modelId="{7C6620DF-AFBE-4D23-ABD3-A548BCCB5BE0}" type="presParOf" srcId="{36BCCFAF-ECF3-4BAE-9B9A-0479CE6FBEE4}" destId="{44610A6A-8B98-4E76-B292-5031095BDE6D}" srcOrd="0" destOrd="0" presId="urn:microsoft.com/office/officeart/2009/3/layout/StepUpProcess"/>
    <dgm:cxn modelId="{6C389815-9BEC-4853-A60D-E9FEDE659D87}" type="presParOf" srcId="{63E3F6AF-9D24-4710-8F4D-CD160A4C4FE4}" destId="{5FE018B0-7E87-40CF-B7AE-88E4F26DFC33}" srcOrd="4" destOrd="0" presId="urn:microsoft.com/office/officeart/2009/3/layout/StepUpProcess"/>
    <dgm:cxn modelId="{78A060C6-9F0E-45FF-93E8-9E223B3D708E}" type="presParOf" srcId="{5FE018B0-7E87-40CF-B7AE-88E4F26DFC33}" destId="{3EF91B6B-1977-411C-9405-2C05CCD7E786}" srcOrd="0" destOrd="0" presId="urn:microsoft.com/office/officeart/2009/3/layout/StepUpProcess"/>
    <dgm:cxn modelId="{A9FC8E01-55CA-49C3-A823-888D45841CF6}" type="presParOf" srcId="{5FE018B0-7E87-40CF-B7AE-88E4F26DFC33}" destId="{94135DAD-D4FF-4A5D-8D0D-4C0FA1FF63C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AD59D-14CD-46FD-A511-59C4BA00C2C7}">
      <dsp:nvSpPr>
        <dsp:cNvPr id="0" name=""/>
        <dsp:cNvSpPr/>
      </dsp:nvSpPr>
      <dsp:spPr>
        <a:xfrm rot="5400000">
          <a:off x="513948" y="1312414"/>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14FCE-01D4-46F9-987C-048491C7C38C}">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Scholarship Spots</a:t>
          </a:r>
          <a:endParaRPr lang="en-US" sz="3100" kern="1200" dirty="0"/>
        </a:p>
      </dsp:txBody>
      <dsp:txXfrm>
        <a:off x="257157" y="2077240"/>
        <a:ext cx="2310994" cy="2025722"/>
      </dsp:txXfrm>
    </dsp:sp>
    <dsp:sp modelId="{5C6B9AF3-627F-41C4-95B8-BEB2E8CBF85C}">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4A94B-784F-4B2F-A79F-9BD7DD87025A}">
      <dsp:nvSpPr>
        <dsp:cNvPr id="0" name=""/>
        <dsp:cNvSpPr/>
      </dsp:nvSpPr>
      <dsp:spPr>
        <a:xfrm rot="5400000">
          <a:off x="3343056" y="612348"/>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0052D-7E7C-4DFD-A2DB-8FE2EFC40A1E}">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Junior Membership</a:t>
          </a:r>
          <a:endParaRPr lang="en-US" sz="3100" kern="1200" dirty="0"/>
        </a:p>
      </dsp:txBody>
      <dsp:txXfrm>
        <a:off x="3086266" y="1377174"/>
        <a:ext cx="2310994" cy="2025722"/>
      </dsp:txXfrm>
    </dsp:sp>
    <dsp:sp modelId="{F4C158E7-11EC-47EE-886F-08810BC12C1E}">
      <dsp:nvSpPr>
        <dsp:cNvPr id="0" name=""/>
        <dsp:cNvSpPr/>
      </dsp:nvSpPr>
      <dsp:spPr>
        <a:xfrm>
          <a:off x="4961224" y="423894"/>
          <a:ext cx="436036" cy="43603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91B6B-1977-411C-9405-2C05CCD7E786}">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35DAD-D4FF-4A5D-8D0D-4C0FA1FF63C7}">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Full Membership</a:t>
          </a:r>
          <a:endParaRPr lang="en-US" sz="3100" kern="1200" dirty="0"/>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C0FF976-E8FD-4ADB-B2BF-C49712DB145C}" type="datetimeFigureOut">
              <a:rPr lang="en-US"/>
              <a:pPr>
                <a:defRPr/>
              </a:pPr>
              <a:t>26-Apr-2016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E590E4F-0AF1-44CA-AA94-4D3E0B76F28E}" type="slidenum">
              <a:rPr lang="en-US"/>
              <a:pPr>
                <a:defRPr/>
              </a:pPr>
              <a:t>‹#›</a:t>
            </a:fld>
            <a:endParaRPr lang="en-US"/>
          </a:p>
        </p:txBody>
      </p:sp>
    </p:spTree>
    <p:extLst>
      <p:ext uri="{BB962C8B-B14F-4D97-AF65-F5344CB8AC3E}">
        <p14:creationId xmlns:p14="http://schemas.microsoft.com/office/powerpoint/2010/main" val="8826093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October of 2014, our club was on the brink:</a:t>
            </a:r>
          </a:p>
          <a:p>
            <a:r>
              <a:rPr lang="en-US" baseline="0" dirty="0" smtClean="0"/>
              <a:t>-while we had a president, we didn’t have a president elect</a:t>
            </a:r>
          </a:p>
          <a:p>
            <a:r>
              <a:rPr lang="en-US" baseline="0" dirty="0" smtClean="0"/>
              <a:t>-we were in financial trouble</a:t>
            </a:r>
          </a:p>
          <a:p>
            <a:r>
              <a:rPr lang="en-US" baseline="0" dirty="0" smtClean="0"/>
              <a:t>-no service projects</a:t>
            </a:r>
          </a:p>
          <a:p>
            <a:r>
              <a:rPr lang="en-US" baseline="0" dirty="0" smtClean="0"/>
              <a:t>-membership low teens, w/ average 6-8 showing up at a meeting</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1</a:t>
            </a:fld>
            <a:endParaRPr lang="en-US"/>
          </a:p>
        </p:txBody>
      </p:sp>
    </p:spTree>
    <p:extLst>
      <p:ext uri="{BB962C8B-B14F-4D97-AF65-F5344CB8AC3E}">
        <p14:creationId xmlns:p14="http://schemas.microsoft.com/office/powerpoint/2010/main" val="1661363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 guests</a:t>
            </a:r>
            <a:r>
              <a:rPr lang="en-US" baseline="0" dirty="0" smtClean="0"/>
              <a:t> to hear great speakers, hold lunch &amp; learns, gather people’s email when they visit for following up, 5 touch points – follow up with strategic map &amp; club brochure</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10</a:t>
            </a:fld>
            <a:endParaRPr lang="en-US"/>
          </a:p>
        </p:txBody>
      </p:sp>
    </p:spTree>
    <p:extLst>
      <p:ext uri="{BB962C8B-B14F-4D97-AF65-F5344CB8AC3E}">
        <p14:creationId xmlns:p14="http://schemas.microsoft.com/office/powerpoint/2010/main" val="33382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Scholarship Spots – gave one out to full fill a need – he acts as club journalist and does our newsletter</a:t>
            </a:r>
          </a:p>
          <a:p>
            <a:r>
              <a:rPr lang="en-US" dirty="0" smtClean="0"/>
              <a:t>-gave out 6 spots to bright students</a:t>
            </a:r>
          </a:p>
          <a:p>
            <a:r>
              <a:rPr lang="en-US" dirty="0" smtClean="0"/>
              <a:t>-helped offset by</a:t>
            </a:r>
            <a:r>
              <a:rPr lang="en-US" baseline="0" dirty="0" smtClean="0"/>
              <a:t> higher paying dues members</a:t>
            </a:r>
          </a:p>
          <a:p>
            <a:endParaRPr lang="en-US" baseline="0" dirty="0" smtClean="0"/>
          </a:p>
          <a:p>
            <a:r>
              <a:rPr lang="en-US" baseline="0" dirty="0" smtClean="0"/>
              <a:t>Junior $150 quarter – 32 &amp; under</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11</a:t>
            </a:fld>
            <a:endParaRPr lang="en-US"/>
          </a:p>
        </p:txBody>
      </p:sp>
    </p:spTree>
    <p:extLst>
      <p:ext uri="{BB962C8B-B14F-4D97-AF65-F5344CB8AC3E}">
        <p14:creationId xmlns:p14="http://schemas.microsoft.com/office/powerpoint/2010/main" val="1876102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us clubs, and us to, we meet in the same place and do things they say way. We meet in boring,</a:t>
            </a:r>
            <a:r>
              <a:rPr lang="en-US" baseline="0" dirty="0" smtClean="0"/>
              <a:t> dark rooms. Why tech companies have really cool offices.</a:t>
            </a:r>
          </a:p>
          <a:p>
            <a:endParaRPr lang="en-US" baseline="0" dirty="0" smtClean="0"/>
          </a:p>
          <a:p>
            <a:r>
              <a:rPr lang="en-US" baseline="0" dirty="0" smtClean="0"/>
              <a:t>We removed old traditions. We dropped the invocation. </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12</a:t>
            </a:fld>
            <a:endParaRPr lang="en-US"/>
          </a:p>
        </p:txBody>
      </p:sp>
    </p:spTree>
    <p:extLst>
      <p:ext uri="{BB962C8B-B14F-4D97-AF65-F5344CB8AC3E}">
        <p14:creationId xmlns:p14="http://schemas.microsoft.com/office/powerpoint/2010/main" val="390560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people can actually find you. We</a:t>
            </a:r>
            <a:r>
              <a:rPr lang="en-US" baseline="0" dirty="0" smtClean="0"/>
              <a:t> </a:t>
            </a:r>
            <a:r>
              <a:rPr lang="en-US" baseline="0" dirty="0" err="1" smtClean="0"/>
              <a:t>relaunched</a:t>
            </a:r>
            <a:r>
              <a:rPr lang="en-US" baseline="0" dirty="0" smtClean="0"/>
              <a:t> a website, started a weekly newsletter, created social media. We even went and used realtor open house style signs.</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16</a:t>
            </a:fld>
            <a:endParaRPr lang="en-US"/>
          </a:p>
        </p:txBody>
      </p:sp>
    </p:spTree>
    <p:extLst>
      <p:ext uri="{BB962C8B-B14F-4D97-AF65-F5344CB8AC3E}">
        <p14:creationId xmlns:p14="http://schemas.microsoft.com/office/powerpoint/2010/main" val="170821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Change is Hard.</a:t>
            </a:r>
            <a:r>
              <a:rPr lang="en-US" sz="1200" kern="1200" dirty="0" smtClean="0">
                <a:solidFill>
                  <a:schemeClr val="tx1"/>
                </a:solidFill>
                <a:effectLst/>
                <a:latin typeface="+mn-lt"/>
                <a:ea typeface="+mn-ea"/>
                <a:cs typeface="+mn-cs"/>
              </a:rPr>
              <a:t> Recognize with change, loss will come – good people will leave and that is ok.</a:t>
            </a:r>
          </a:p>
          <a:p>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17</a:t>
            </a:fld>
            <a:endParaRPr lang="en-US"/>
          </a:p>
        </p:txBody>
      </p:sp>
    </p:spTree>
    <p:extLst>
      <p:ext uri="{BB962C8B-B14F-4D97-AF65-F5344CB8AC3E}">
        <p14:creationId xmlns:p14="http://schemas.microsoft.com/office/powerpoint/2010/main" val="223962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have someone to step up and make the change happen. And realistically, you have better</a:t>
            </a:r>
            <a:r>
              <a:rPr lang="en-US" baseline="0" dirty="0" smtClean="0"/>
              <a:t> success with a group. And at first, you might have to drag some of the others. </a:t>
            </a:r>
          </a:p>
          <a:p>
            <a:endParaRPr lang="en-US" baseline="0" dirty="0" smtClean="0"/>
          </a:p>
          <a:p>
            <a:r>
              <a:rPr lang="en-US" baseline="0" dirty="0" smtClean="0"/>
              <a:t>YOU NEED LEADERSHIP</a:t>
            </a:r>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2</a:t>
            </a:fld>
            <a:endParaRPr lang="en-US"/>
          </a:p>
        </p:txBody>
      </p:sp>
    </p:spTree>
    <p:extLst>
      <p:ext uri="{BB962C8B-B14F-4D97-AF65-F5344CB8AC3E}">
        <p14:creationId xmlns:p14="http://schemas.microsoft.com/office/powerpoint/2010/main" val="114262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 rotary</a:t>
            </a:r>
            <a:r>
              <a:rPr lang="en-US" baseline="0" dirty="0" smtClean="0"/>
              <a:t> clubs keep doing the same thing over and over again. We meet in the same place, have the same meal, do the same projects, do the same fundraiser that should have been put to bed years ago. We revisited everything we had done and also looked at what we were not doing.</a:t>
            </a:r>
          </a:p>
          <a:p>
            <a:endParaRPr lang="en-US" baseline="0" dirty="0" smtClean="0"/>
          </a:p>
          <a:p>
            <a:r>
              <a:rPr lang="en-US" baseline="0" dirty="0" smtClean="0"/>
              <a:t>THINK DIFFERENTLY</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3</a:t>
            </a:fld>
            <a:endParaRPr lang="en-US"/>
          </a:p>
        </p:txBody>
      </p:sp>
    </p:spTree>
    <p:extLst>
      <p:ext uri="{BB962C8B-B14F-4D97-AF65-F5344CB8AC3E}">
        <p14:creationId xmlns:p14="http://schemas.microsoft.com/office/powerpoint/2010/main" val="57664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like to run into a burning building? No one wants to join a club, organization or business that is dying.</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4</a:t>
            </a:fld>
            <a:endParaRPr lang="en-US"/>
          </a:p>
        </p:txBody>
      </p:sp>
    </p:spTree>
    <p:extLst>
      <p:ext uri="{BB962C8B-B14F-4D97-AF65-F5344CB8AC3E}">
        <p14:creationId xmlns:p14="http://schemas.microsoft.com/office/powerpoint/2010/main" val="90220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reframed</a:t>
            </a:r>
            <a:r>
              <a:rPr lang="en-US" baseline="0" dirty="0" smtClean="0"/>
              <a:t> the situation. We started to look through a different </a:t>
            </a:r>
            <a:r>
              <a:rPr lang="en-US" baseline="0" dirty="0" err="1" smtClean="0"/>
              <a:t>lense</a:t>
            </a:r>
            <a:r>
              <a:rPr lang="en-US" baseline="0" dirty="0" smtClean="0"/>
              <a:t>. We were no longer a club that was about to be dead, but we were a club that was rebuilding. </a:t>
            </a:r>
          </a:p>
          <a:p>
            <a:endParaRPr lang="en-US" baseline="0" dirty="0" smtClean="0"/>
          </a:p>
          <a:p>
            <a:r>
              <a:rPr lang="en-US" baseline="0" dirty="0" smtClean="0"/>
              <a:t>REBOOT</a:t>
            </a:r>
          </a:p>
          <a:p>
            <a:r>
              <a:rPr lang="en-US" baseline="0" dirty="0" smtClean="0"/>
              <a:t>-Lots like to be on the ground floor, or be part of a startup</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5</a:t>
            </a:fld>
            <a:endParaRPr lang="en-US"/>
          </a:p>
        </p:txBody>
      </p:sp>
    </p:spTree>
    <p:extLst>
      <p:ext uri="{BB962C8B-B14F-4D97-AF65-F5344CB8AC3E}">
        <p14:creationId xmlns:p14="http://schemas.microsoft.com/office/powerpoint/2010/main" val="261275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people know why we need to change and how the benefits us</a:t>
            </a:r>
          </a:p>
          <a:p>
            <a:r>
              <a:rPr lang="en-US" dirty="0" smtClean="0"/>
              <a:t>Help</a:t>
            </a:r>
            <a:r>
              <a:rPr lang="en-US" baseline="0" dirty="0" smtClean="0"/>
              <a:t> align </a:t>
            </a:r>
            <a:r>
              <a:rPr lang="en-US" baseline="0" dirty="0" err="1" smtClean="0"/>
              <a:t>everyones</a:t>
            </a:r>
            <a:r>
              <a:rPr lang="en-US" baseline="0" dirty="0" smtClean="0"/>
              <a:t> goals</a:t>
            </a:r>
          </a:p>
          <a:p>
            <a:r>
              <a:rPr lang="en-US" baseline="0" dirty="0" smtClean="0"/>
              <a:t>Provide a road map of where we are going and how to get there</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6</a:t>
            </a:fld>
            <a:endParaRPr lang="en-US"/>
          </a:p>
        </p:txBody>
      </p:sp>
    </p:spTree>
    <p:extLst>
      <p:ext uri="{BB962C8B-B14F-4D97-AF65-F5344CB8AC3E}">
        <p14:creationId xmlns:p14="http://schemas.microsoft.com/office/powerpoint/2010/main" val="325643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 to 25 members, then to 50. </a:t>
            </a:r>
          </a:p>
          <a:p>
            <a:r>
              <a:rPr lang="en-US" dirty="0" smtClean="0"/>
              <a:t>A</a:t>
            </a:r>
            <a:r>
              <a:rPr lang="en-US" baseline="0" dirty="0" smtClean="0"/>
              <a:t> service project a month</a:t>
            </a:r>
          </a:p>
          <a:p>
            <a:r>
              <a:rPr lang="en-US" baseline="0" dirty="0" smtClean="0"/>
              <a:t>Easy way to sell who we are, what we believe in</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7</a:t>
            </a:fld>
            <a:endParaRPr lang="en-US"/>
          </a:p>
        </p:txBody>
      </p:sp>
    </p:spTree>
    <p:extLst>
      <p:ext uri="{BB962C8B-B14F-4D97-AF65-F5344CB8AC3E}">
        <p14:creationId xmlns:p14="http://schemas.microsoft.com/office/powerpoint/2010/main" val="353769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we had this vision of the future, we didn’t make it set in stone. We were open to feedback, criticism and new ideas. We keep making course corrections along the way. In the past 12 months, we have done two membership surveys. </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8</a:t>
            </a:fld>
            <a:endParaRPr lang="en-US"/>
          </a:p>
        </p:txBody>
      </p:sp>
    </p:spTree>
    <p:extLst>
      <p:ext uri="{BB962C8B-B14F-4D97-AF65-F5344CB8AC3E}">
        <p14:creationId xmlns:p14="http://schemas.microsoft.com/office/powerpoint/2010/main" val="306456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truly key. A speaker can make or</a:t>
            </a:r>
            <a:r>
              <a:rPr lang="en-US" baseline="0" dirty="0" smtClean="0"/>
              <a:t> break a meeting, for not only your club members but for guests.  </a:t>
            </a:r>
          </a:p>
          <a:p>
            <a:r>
              <a:rPr lang="en-US" baseline="0" dirty="0" smtClean="0"/>
              <a:t>We went from having the speakers rotate between members, to putting together a small team to organize great programs. </a:t>
            </a:r>
            <a:endParaRPr lang="en-US" dirty="0"/>
          </a:p>
        </p:txBody>
      </p:sp>
      <p:sp>
        <p:nvSpPr>
          <p:cNvPr id="4" name="Slide Number Placeholder 3"/>
          <p:cNvSpPr>
            <a:spLocks noGrp="1"/>
          </p:cNvSpPr>
          <p:nvPr>
            <p:ph type="sldNum" sz="quarter" idx="10"/>
          </p:nvPr>
        </p:nvSpPr>
        <p:spPr/>
        <p:txBody>
          <a:bodyPr/>
          <a:lstStyle/>
          <a:p>
            <a:pPr>
              <a:defRPr/>
            </a:pPr>
            <a:fld id="{2E590E4F-0AF1-44CA-AA94-4D3E0B76F28E}" type="slidenum">
              <a:rPr lang="en-US" smtClean="0"/>
              <a:pPr>
                <a:defRPr/>
              </a:pPr>
              <a:t>9</a:t>
            </a:fld>
            <a:endParaRPr lang="en-US"/>
          </a:p>
        </p:txBody>
      </p:sp>
    </p:spTree>
    <p:extLst>
      <p:ext uri="{BB962C8B-B14F-4D97-AF65-F5344CB8AC3E}">
        <p14:creationId xmlns:p14="http://schemas.microsoft.com/office/powerpoint/2010/main" val="2878866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10200" y="609600"/>
            <a:ext cx="2819400" cy="2819400"/>
          </a:xfrm>
          <a:prstGeom prst="rect">
            <a:avLst/>
          </a:prstGeom>
          <a:noFill/>
          <a:ln w="9525">
            <a:noFill/>
            <a:miter lim="800000"/>
            <a:headEnd/>
            <a:tailEnd/>
          </a:ln>
        </p:spPr>
      </p:pic>
      <p:sp>
        <p:nvSpPr>
          <p:cNvPr id="7" name="Title 1"/>
          <p:cNvSpPr>
            <a:spLocks noGrp="1"/>
          </p:cNvSpPr>
          <p:nvPr>
            <p:ph type="ctrTitle"/>
          </p:nvPr>
        </p:nvSpPr>
        <p:spPr>
          <a:xfrm>
            <a:off x="-76200" y="39624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33400" y="5083777"/>
            <a:ext cx="6400800" cy="950856"/>
          </a:xfrm>
          <a:prstGeom prst="rect">
            <a:avLst/>
          </a:prstGeom>
        </p:spPr>
        <p:txBody>
          <a:bodyPr lIns="0" tIns="0" rIns="0" bIns="0">
            <a:normAutofit/>
          </a:bodyPr>
          <a:lstStyle>
            <a:lvl1pPr marL="0" indent="0" algn="l">
              <a:buNone/>
              <a:defRPr sz="3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5600" y="5104325"/>
            <a:ext cx="2286000" cy="1534753"/>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solidFill>
                <a:prstClr val="white"/>
              </a:solidFill>
            </a:endParaRPr>
          </a:p>
        </p:txBody>
      </p:sp>
      <p:sp>
        <p:nvSpPr>
          <p:cNvPr id="5"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baseline="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solidFill>
                <a:prstClr val="white"/>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027490"/>
            <a:ext cx="1981843" cy="654161"/>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transition spd="med">
    <p:fade/>
  </p:transition>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6027490"/>
            <a:ext cx="1981843" cy="654161"/>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ransition spd="med">
    <p:fade/>
  </p:transition>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Club Award</a:t>
            </a:r>
            <a:endParaRPr lang="en-US" dirty="0"/>
          </a:p>
        </p:txBody>
      </p:sp>
      <p:sp>
        <p:nvSpPr>
          <p:cNvPr id="3" name="Subtitle 2"/>
          <p:cNvSpPr>
            <a:spLocks noGrp="1"/>
          </p:cNvSpPr>
          <p:nvPr>
            <p:ph type="subTitle" idx="1"/>
          </p:nvPr>
        </p:nvSpPr>
        <p:spPr/>
        <p:txBody>
          <a:bodyPr>
            <a:normAutofit/>
          </a:bodyPr>
          <a:lstStyle/>
          <a:p>
            <a:r>
              <a:rPr lang="en-US" sz="2800" dirty="0" smtClean="0"/>
              <a:t>The Rebuilding of the RTP Rotary Club</a:t>
            </a:r>
            <a:endParaRPr lang="en-US" dirty="0"/>
          </a:p>
        </p:txBody>
      </p:sp>
    </p:spTree>
    <p:extLst>
      <p:ext uri="{BB962C8B-B14F-4D97-AF65-F5344CB8AC3E}">
        <p14:creationId xmlns:p14="http://schemas.microsoft.com/office/powerpoint/2010/main" val="2031343412"/>
      </p:ext>
    </p:extLst>
  </p:cSld>
  <p:clrMapOvr>
    <a:masterClrMapping/>
  </p:clrMapOvr>
  <p:transition spd="med"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MEMBERSHIP PROCESS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78510"/>
            <a:ext cx="8229600" cy="1607343"/>
          </a:xfrm>
        </p:spPr>
      </p:pic>
    </p:spTree>
    <p:extLst>
      <p:ext uri="{BB962C8B-B14F-4D97-AF65-F5344CB8AC3E}">
        <p14:creationId xmlns:p14="http://schemas.microsoft.com/office/powerpoint/2010/main" val="198873284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MEMBERSHIP TIERS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3358922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755926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 THE MEETING</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5794" y="3856037"/>
            <a:ext cx="4951691" cy="300196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 y="990599"/>
            <a:ext cx="9115425" cy="29813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8" y="3963124"/>
            <a:ext cx="4343400" cy="2894876"/>
          </a:xfrm>
          <a:prstGeom prst="rect">
            <a:avLst/>
          </a:prstGeom>
        </p:spPr>
      </p:pic>
    </p:spTree>
    <p:extLst>
      <p:ext uri="{BB962C8B-B14F-4D97-AF65-F5344CB8AC3E}">
        <p14:creationId xmlns:p14="http://schemas.microsoft.com/office/powerpoint/2010/main" val="110558016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 SEEN</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6181"/>
            <a:ext cx="9144000" cy="4572001"/>
          </a:xfrm>
        </p:spPr>
      </p:pic>
    </p:spTree>
    <p:extLst>
      <p:ext uri="{BB962C8B-B14F-4D97-AF65-F5344CB8AC3E}">
        <p14:creationId xmlns:p14="http://schemas.microsoft.com/office/powerpoint/2010/main" val="399869382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 SEEN</a:t>
            </a: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0214" y="1577439"/>
            <a:ext cx="4573786" cy="3048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 y="1600200"/>
            <a:ext cx="4604599" cy="3048000"/>
          </a:xfrm>
          <a:prstGeom prst="rect">
            <a:avLst/>
          </a:prstGeom>
        </p:spPr>
      </p:pic>
    </p:spTree>
    <p:extLst>
      <p:ext uri="{BB962C8B-B14F-4D97-AF65-F5344CB8AC3E}">
        <p14:creationId xmlns:p14="http://schemas.microsoft.com/office/powerpoint/2010/main" val="409031985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 SEEN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468437"/>
            <a:ext cx="5160433" cy="38703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200"/>
            <a:ext cx="3505200" cy="4673600"/>
          </a:xfrm>
          <a:prstGeom prst="rect">
            <a:avLst/>
          </a:prstGeom>
        </p:spPr>
      </p:pic>
    </p:spTree>
    <p:extLst>
      <p:ext uri="{BB962C8B-B14F-4D97-AF65-F5344CB8AC3E}">
        <p14:creationId xmlns:p14="http://schemas.microsoft.com/office/powerpoint/2010/main" val="398307859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 EASY TO FIND</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7543800" cy="41910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4250" y="4445000"/>
            <a:ext cx="1809750" cy="2413000"/>
          </a:xfrm>
          <a:prstGeom prst="rect">
            <a:avLst/>
          </a:prstGeom>
        </p:spPr>
      </p:pic>
    </p:spTree>
    <p:extLst>
      <p:ext uri="{BB962C8B-B14F-4D97-AF65-F5344CB8AC3E}">
        <p14:creationId xmlns:p14="http://schemas.microsoft.com/office/powerpoint/2010/main" val="280480997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 IS HARD</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081882"/>
            <a:ext cx="5317242" cy="4785518"/>
          </a:xfrm>
        </p:spPr>
      </p:pic>
    </p:spTree>
    <p:extLst>
      <p:ext uri="{BB962C8B-B14F-4D97-AF65-F5344CB8AC3E}">
        <p14:creationId xmlns:p14="http://schemas.microsoft.com/office/powerpoint/2010/main" val="390942429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RECEIPE FOR SUCESS</a:t>
            </a:r>
            <a:endParaRPr lang="en-US" dirty="0"/>
          </a:p>
        </p:txBody>
      </p:sp>
      <p:sp>
        <p:nvSpPr>
          <p:cNvPr id="5" name="Content Placeholder 4"/>
          <p:cNvSpPr>
            <a:spLocks noGrp="1"/>
          </p:cNvSpPr>
          <p:nvPr>
            <p:ph idx="1"/>
          </p:nvPr>
        </p:nvSpPr>
        <p:spPr>
          <a:xfrm>
            <a:off x="304800" y="1219201"/>
            <a:ext cx="8686800" cy="3047999"/>
          </a:xfrm>
        </p:spPr>
        <p:txBody>
          <a:bodyPr numCol="2"/>
          <a:lstStyle/>
          <a:p>
            <a:pPr marL="514350" indent="-514350">
              <a:buFont typeface="+mj-lt"/>
              <a:buAutoNum type="arabicPeriod"/>
            </a:pPr>
            <a:r>
              <a:rPr lang="en-US" dirty="0" smtClean="0"/>
              <a:t>Leadership</a:t>
            </a:r>
          </a:p>
          <a:p>
            <a:pPr marL="514350" indent="-514350">
              <a:buFont typeface="+mj-lt"/>
              <a:buAutoNum type="arabicPeriod"/>
            </a:pPr>
            <a:r>
              <a:rPr lang="en-US" dirty="0" smtClean="0"/>
              <a:t>Think Differently</a:t>
            </a:r>
          </a:p>
          <a:p>
            <a:pPr marL="514350" indent="-514350">
              <a:buFont typeface="+mj-lt"/>
              <a:buAutoNum type="arabicPeriod"/>
            </a:pPr>
            <a:r>
              <a:rPr lang="en-US" dirty="0" smtClean="0"/>
              <a:t>Reframe</a:t>
            </a:r>
          </a:p>
          <a:p>
            <a:pPr marL="514350" indent="-514350">
              <a:buFont typeface="+mj-lt"/>
              <a:buAutoNum type="arabicPeriod"/>
            </a:pPr>
            <a:r>
              <a:rPr lang="en-US" dirty="0" smtClean="0"/>
              <a:t>What is the Why</a:t>
            </a:r>
          </a:p>
          <a:p>
            <a:pPr marL="514350" indent="-514350">
              <a:buFont typeface="+mj-lt"/>
              <a:buAutoNum type="arabicPeriod"/>
            </a:pPr>
            <a:r>
              <a:rPr lang="en-US" dirty="0" smtClean="0"/>
              <a:t>Course Corrections	</a:t>
            </a:r>
          </a:p>
          <a:p>
            <a:pPr marL="514350" indent="-514350">
              <a:buFont typeface="+mj-lt"/>
              <a:buAutoNum type="arabicPeriod"/>
            </a:pPr>
            <a:r>
              <a:rPr lang="en-US" dirty="0" smtClean="0"/>
              <a:t>Great Speakers</a:t>
            </a:r>
          </a:p>
          <a:p>
            <a:pPr marL="514350" indent="-514350">
              <a:buFont typeface="+mj-lt"/>
              <a:buAutoNum type="arabicPeriod"/>
            </a:pPr>
            <a:r>
              <a:rPr lang="en-US" dirty="0" smtClean="0"/>
              <a:t>Membership Process</a:t>
            </a:r>
          </a:p>
          <a:p>
            <a:pPr marL="514350" indent="-514350">
              <a:buFont typeface="+mj-lt"/>
              <a:buAutoNum type="arabicPeriod"/>
            </a:pPr>
            <a:r>
              <a:rPr lang="en-US" dirty="0" smtClean="0"/>
              <a:t>Tiered Membership</a:t>
            </a:r>
          </a:p>
          <a:p>
            <a:pPr marL="514350" indent="-514350">
              <a:buFont typeface="+mj-lt"/>
              <a:buAutoNum type="arabicPeriod"/>
            </a:pPr>
            <a:r>
              <a:rPr lang="en-US" dirty="0" smtClean="0"/>
              <a:t>Change the Meeting</a:t>
            </a:r>
          </a:p>
          <a:p>
            <a:pPr marL="514350" indent="-514350">
              <a:buFont typeface="+mj-lt"/>
              <a:buAutoNum type="arabicPeriod"/>
            </a:pPr>
            <a:r>
              <a:rPr lang="en-US" dirty="0" smtClean="0"/>
              <a:t>Be Seen</a:t>
            </a:r>
          </a:p>
          <a:p>
            <a:pPr marL="514350" indent="-514350">
              <a:buFont typeface="+mj-lt"/>
              <a:buAutoNum type="arabicPeriod"/>
            </a:pPr>
            <a:r>
              <a:rPr lang="en-US" dirty="0" smtClean="0"/>
              <a:t>Be Easy to Find</a:t>
            </a:r>
          </a:p>
          <a:p>
            <a:pPr marL="514350" indent="-514350">
              <a:buFont typeface="+mj-lt"/>
              <a:buAutoNum type="arabicPeriod"/>
            </a:pPr>
            <a:r>
              <a:rPr lang="en-US" dirty="0" smtClean="0"/>
              <a:t>Accept Change</a:t>
            </a:r>
          </a:p>
        </p:txBody>
      </p:sp>
    </p:spTree>
    <p:extLst>
      <p:ext uri="{BB962C8B-B14F-4D97-AF65-F5344CB8AC3E}">
        <p14:creationId xmlns:p14="http://schemas.microsoft.com/office/powerpoint/2010/main" val="299290576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599" y="1143000"/>
            <a:ext cx="8719253" cy="4800600"/>
          </a:xfrm>
        </p:spPr>
      </p:pic>
      <p:sp>
        <p:nvSpPr>
          <p:cNvPr id="6" name="TextBox 5"/>
          <p:cNvSpPr txBox="1"/>
          <p:nvPr/>
        </p:nvSpPr>
        <p:spPr>
          <a:xfrm>
            <a:off x="2514600" y="6096000"/>
            <a:ext cx="5486400" cy="523220"/>
          </a:xfrm>
          <a:prstGeom prst="rect">
            <a:avLst/>
          </a:prstGeom>
          <a:noFill/>
        </p:spPr>
        <p:txBody>
          <a:bodyPr wrap="square" rtlCol="0">
            <a:spAutoFit/>
          </a:bodyPr>
          <a:lstStyle/>
          <a:p>
            <a:r>
              <a:rPr lang="en-US" sz="2800" b="1" dirty="0" smtClean="0"/>
              <a:t>President@RTPRotary.org</a:t>
            </a:r>
            <a:endParaRPr lang="en-US" b="1" dirty="0"/>
          </a:p>
        </p:txBody>
      </p:sp>
    </p:spTree>
    <p:extLst>
      <p:ext uri="{BB962C8B-B14F-4D97-AF65-F5344CB8AC3E}">
        <p14:creationId xmlns:p14="http://schemas.microsoft.com/office/powerpoint/2010/main" val="189669163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LEADERSHIP</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6115"/>
            <a:ext cx="8229600" cy="4372132"/>
          </a:xfrm>
        </p:spPr>
      </p:pic>
    </p:spTree>
    <p:extLst>
      <p:ext uri="{BB962C8B-B14F-4D97-AF65-F5344CB8AC3E}">
        <p14:creationId xmlns:p14="http://schemas.microsoft.com/office/powerpoint/2010/main" val="26350703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 DIFFERENTLY</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8630" y="1142999"/>
            <a:ext cx="7347170" cy="4756327"/>
          </a:xfrm>
        </p:spPr>
      </p:pic>
    </p:spTree>
    <p:extLst>
      <p:ext uri="{BB962C8B-B14F-4D97-AF65-F5344CB8AC3E}">
        <p14:creationId xmlns:p14="http://schemas.microsoft.com/office/powerpoint/2010/main" val="297838811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REFRAME</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524000"/>
            <a:ext cx="8523732" cy="3581400"/>
          </a:xfrm>
        </p:spPr>
      </p:pic>
    </p:spTree>
    <p:extLst>
      <p:ext uri="{BB962C8B-B14F-4D97-AF65-F5344CB8AC3E}">
        <p14:creationId xmlns:p14="http://schemas.microsoft.com/office/powerpoint/2010/main" val="220104268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REFRAMED to “REBOOT”</a:t>
            </a:r>
            <a:endParaRPr lang="en-US"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219200"/>
            <a:ext cx="6788944" cy="4525963"/>
          </a:xfrm>
        </p:spPr>
      </p:pic>
    </p:spTree>
    <p:extLst>
      <p:ext uri="{BB962C8B-B14F-4D97-AF65-F5344CB8AC3E}">
        <p14:creationId xmlns:p14="http://schemas.microsoft.com/office/powerpoint/2010/main" val="24778461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WHY or THE COMPELLING VISION OF THE FUTURE</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105817"/>
            <a:ext cx="7162800" cy="4752728"/>
          </a:xfrm>
        </p:spPr>
      </p:pic>
    </p:spTree>
    <p:extLst>
      <p:ext uri="{BB962C8B-B14F-4D97-AF65-F5344CB8AC3E}">
        <p14:creationId xmlns:p14="http://schemas.microsoft.com/office/powerpoint/2010/main" val="182812563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WHY or THE COMPELLING VISION OF THE FUTURE</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066799"/>
            <a:ext cx="8839200" cy="4972051"/>
          </a:xfrm>
        </p:spPr>
      </p:pic>
    </p:spTree>
    <p:extLst>
      <p:ext uri="{BB962C8B-B14F-4D97-AF65-F5344CB8AC3E}">
        <p14:creationId xmlns:p14="http://schemas.microsoft.com/office/powerpoint/2010/main" val="319561580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CONSTANT COURSE CORRETION</a:t>
            </a:r>
            <a:endParaRPr lang="en-US" dirty="0"/>
          </a:p>
        </p:txBody>
      </p:sp>
      <p:sp>
        <p:nvSpPr>
          <p:cNvPr id="5" name="Content Placeholder 4"/>
          <p:cNvSpPr>
            <a:spLocks noGrp="1"/>
          </p:cNvSpPr>
          <p:nvPr>
            <p:ph idx="1"/>
          </p:nvPr>
        </p:nvSpPr>
        <p:spPr/>
        <p:txBody>
          <a:bodyPr/>
          <a:lstStyle/>
          <a:p>
            <a:pPr marL="0" indent="0" algn="ctr">
              <a:buNone/>
            </a:pPr>
            <a:endParaRPr lang="en-US" sz="4000" dirty="0" smtClean="0"/>
          </a:p>
          <a:p>
            <a:pPr marL="0" indent="0" algn="ctr">
              <a:buNone/>
            </a:pPr>
            <a:endParaRPr lang="en-US" sz="4000" dirty="0"/>
          </a:p>
          <a:p>
            <a:pPr marL="0" indent="0" algn="ctr">
              <a:buNone/>
            </a:pPr>
            <a:r>
              <a:rPr lang="en-US" sz="4000" dirty="0" smtClean="0"/>
              <a:t>APOLLO 11 was off course 90% of the time, but still made it to the moon.</a:t>
            </a:r>
            <a:endParaRPr lang="en-US" sz="4000" dirty="0"/>
          </a:p>
        </p:txBody>
      </p:sp>
    </p:spTree>
    <p:extLst>
      <p:ext uri="{BB962C8B-B14F-4D97-AF65-F5344CB8AC3E}">
        <p14:creationId xmlns:p14="http://schemas.microsoft.com/office/powerpoint/2010/main" val="245555763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 GREAT SPEAKERS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143000"/>
            <a:ext cx="7010400" cy="4907280"/>
          </a:xfrm>
        </p:spPr>
      </p:pic>
    </p:spTree>
    <p:extLst>
      <p:ext uri="{BB962C8B-B14F-4D97-AF65-F5344CB8AC3E}">
        <p14:creationId xmlns:p14="http://schemas.microsoft.com/office/powerpoint/2010/main" val="330718602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mmunications_Templa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6478</TotalTime>
  <Words>681</Words>
  <Application>Microsoft Office PowerPoint</Application>
  <PresentationFormat>On-screen Show (4:3)</PresentationFormat>
  <Paragraphs>88</Paragraphs>
  <Slides>19</Slides>
  <Notes>14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Communications_Template</vt:lpstr>
      <vt:lpstr>Custom Design</vt:lpstr>
      <vt:lpstr>Best Club Award</vt:lpstr>
      <vt:lpstr>LEADERSHIP</vt:lpstr>
      <vt:lpstr>THINK DIFFERENTLY</vt:lpstr>
      <vt:lpstr>REFRAME</vt:lpstr>
      <vt:lpstr>REFRAMED to “REBOOT”</vt:lpstr>
      <vt:lpstr>THE WHY or THE COMPELLING VISION OF THE FUTURE</vt:lpstr>
      <vt:lpstr>THE WHY or THE COMPELLING VISION OF THE FUTURE</vt:lpstr>
      <vt:lpstr>CONSTANT COURSE CORRETION</vt:lpstr>
      <vt:lpstr>GET GREAT SPEAKERS</vt:lpstr>
      <vt:lpstr>MEMBERSHIP PROCESS</vt:lpstr>
      <vt:lpstr>MEMBERSHIP TIERS</vt:lpstr>
      <vt:lpstr>CHANGE THE MEETING</vt:lpstr>
      <vt:lpstr>BE SEEN</vt:lpstr>
      <vt:lpstr>BE SEEN</vt:lpstr>
      <vt:lpstr>BE SEEN</vt:lpstr>
      <vt:lpstr>BE EASY TO FIND</vt:lpstr>
      <vt:lpstr>CHANGE IS HARD</vt:lpstr>
      <vt:lpstr>RECEIPE FOR SUCESS</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Gasparian</dc:creator>
  <cp:lastModifiedBy>Andrew Kerr</cp:lastModifiedBy>
  <cp:revision>165</cp:revision>
  <dcterms:created xsi:type="dcterms:W3CDTF">2013-06-03T14:25:45Z</dcterms:created>
  <dcterms:modified xsi:type="dcterms:W3CDTF">2016-04-30T12:38:00Z</dcterms:modified>
</cp:coreProperties>
</file>